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02" r:id="rId5"/>
    <p:sldId id="282" r:id="rId6"/>
    <p:sldId id="284" r:id="rId7"/>
    <p:sldId id="285" r:id="rId8"/>
    <p:sldId id="256" r:id="rId9"/>
    <p:sldId id="258" r:id="rId10"/>
    <p:sldId id="272" r:id="rId11"/>
    <p:sldId id="274" r:id="rId12"/>
    <p:sldId id="276" r:id="rId13"/>
    <p:sldId id="277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7" r:id="rId22"/>
    <p:sldId id="293" r:id="rId23"/>
    <p:sldId id="301" r:id="rId24"/>
    <p:sldId id="296" r:id="rId25"/>
    <p:sldId id="298" r:id="rId26"/>
    <p:sldId id="299" r:id="rId27"/>
    <p:sldId id="300" r:id="rId28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348" autoAdjust="0"/>
  </p:normalViewPr>
  <p:slideViewPr>
    <p:cSldViewPr>
      <p:cViewPr varScale="1">
        <p:scale>
          <a:sx n="86" d="100"/>
          <a:sy n="86" d="100"/>
        </p:scale>
        <p:origin x="562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82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9A2291-0035-4D64-A7A5-F36AC1AF399D}" type="datetime1">
              <a:rPr lang="fr-FR" smtClean="0"/>
              <a:t>30/04/2022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E322BB-75AD-4A1E-9661-2724167329F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19B5CD-CE9D-4F17-8DE3-0045DF2A06F1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45B7DE-1198-4F2F-B574-CA8CAE34164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01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816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184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676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1921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310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arré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 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ED7672-6A17-4383-8E11-B703B2F244DD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450B91-7D53-40A4-B2F5-AA5E0059FF2C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arré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grpSp>
        <p:nvGrpSpPr>
          <p:cNvPr id="15" name="graphique du bas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orme libre 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7" name="Rectangle 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681A6B-7357-4D25-8FC7-B90E847B95A8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C5A66A-4BD8-442B-B2CE-4DDC3F185A34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arré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grpSp>
        <p:nvGrpSpPr>
          <p:cNvPr id="19" name="graphique du bas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orme libre 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Rectangle 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rtlCol="0" anchor="b">
            <a:normAutofit/>
          </a:bodyPr>
          <a:lstStyle>
            <a:lvl1pPr algn="l">
              <a:defRPr sz="60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rtlCol="0"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B7FDAA-B5D3-4E22-A82E-02191A2150B9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F8559-33F4-416D-A710-49A46B99982C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92E5DF-51C7-4012-82D0-A6F20F8A1C3B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6353DA-E3F6-4188-A918-D5978D2DC352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que du bas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orme libre 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 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7CDB5E-87EB-400A-AF0C-7B4E7074CB2E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92CBFA-02BE-4A2B-B3DF-CE42DCACD8FF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8044B4-8DC2-481B-A751-5605C20AC4B9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que du bas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orme libre 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8" name="Rectangle 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grpSp>
        <p:nvGrpSpPr>
          <p:cNvPr id="7" name="carré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01DFB95D-D541-4088-8BCE-2FF8F06A12B2}" type="datetime1">
              <a:rPr lang="fr-FR" noProof="0" smtClean="0"/>
              <a:t>30/04/2022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34C99D79-8A4B-4031-B1E0-AF26F8EDF2B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2.gif"/><Relationship Id="rId12" Type="http://schemas.openxmlformats.org/officeDocument/2006/relationships/image" Target="../media/image27.png"/><Relationship Id="rId17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21.jpe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3986A4-5F5C-225E-35BB-A96BAFF96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836712"/>
            <a:ext cx="10276130" cy="4572000"/>
          </a:xfrm>
        </p:spPr>
        <p:txBody>
          <a:bodyPr>
            <a:normAutofit/>
          </a:bodyPr>
          <a:lstStyle/>
          <a:p>
            <a:r>
              <a:rPr lang="fr-FR" sz="2400" i="1" dirty="0"/>
              <a:t>Pour info, sur la slide 11, il y a une animation qui cache le texte en dessous donc si possible plutôt regarder le </a:t>
            </a:r>
            <a:r>
              <a:rPr lang="fr-FR" sz="2400" i="1" dirty="0" err="1"/>
              <a:t>ppt</a:t>
            </a:r>
            <a:r>
              <a:rPr lang="fr-FR" sz="2400" i="1" dirty="0"/>
              <a:t> en mode diaporama pour voir le texte sur cette slide.</a:t>
            </a:r>
          </a:p>
          <a:p>
            <a:endParaRPr lang="fr-FR" sz="2400" i="1" dirty="0"/>
          </a:p>
        </p:txBody>
      </p:sp>
    </p:spTree>
    <p:extLst>
      <p:ext uri="{BB962C8B-B14F-4D97-AF65-F5344CB8AC3E}">
        <p14:creationId xmlns:p14="http://schemas.microsoft.com/office/powerpoint/2010/main" val="184914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3C5E8EF5-84C8-4C12-9D46-8F6E7489F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683"/>
            <a:ext cx="1197868" cy="1066800"/>
          </a:xfrm>
          <a:prstGeom prst="rect">
            <a:avLst/>
          </a:prstGeom>
        </p:spPr>
      </p:pic>
      <p:sp>
        <p:nvSpPr>
          <p:cNvPr id="41" name="Flèche : chevron 40">
            <a:extLst>
              <a:ext uri="{FF2B5EF4-FFF2-40B4-BE49-F238E27FC236}">
                <a16:creationId xmlns:a16="http://schemas.microsoft.com/office/drawing/2014/main" id="{9FF65F51-6467-40F2-B6BF-382C2A400707}"/>
              </a:ext>
            </a:extLst>
          </p:cNvPr>
          <p:cNvSpPr/>
          <p:nvPr/>
        </p:nvSpPr>
        <p:spPr>
          <a:xfrm>
            <a:off x="189756" y="1362485"/>
            <a:ext cx="3688621" cy="1646805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Liste des 3 produits les plus contributeurs dans l’indicateur</a:t>
            </a:r>
          </a:p>
        </p:txBody>
      </p:sp>
      <p:sp>
        <p:nvSpPr>
          <p:cNvPr id="48" name="Flèche : chevron 47">
            <a:extLst>
              <a:ext uri="{FF2B5EF4-FFF2-40B4-BE49-F238E27FC236}">
                <a16:creationId xmlns:a16="http://schemas.microsoft.com/office/drawing/2014/main" id="{C2338B82-3B38-4169-ABD4-75FAF8EE9BA9}"/>
              </a:ext>
            </a:extLst>
          </p:cNvPr>
          <p:cNvSpPr/>
          <p:nvPr/>
        </p:nvSpPr>
        <p:spPr>
          <a:xfrm>
            <a:off x="3245159" y="1350147"/>
            <a:ext cx="1707359" cy="16468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itre 4">
            <a:extLst>
              <a:ext uri="{FF2B5EF4-FFF2-40B4-BE49-F238E27FC236}">
                <a16:creationId xmlns:a16="http://schemas.microsoft.com/office/drawing/2014/main" id="{3F460C9C-BB53-49C9-8162-1B95D8CDB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51334"/>
            <a:ext cx="9697947" cy="817290"/>
          </a:xfrm>
        </p:spPr>
        <p:txBody>
          <a:bodyPr rtlCol="0">
            <a:normAutofit/>
          </a:bodyPr>
          <a:lstStyle/>
          <a:p>
            <a:pPr rtl="0"/>
            <a:r>
              <a:rPr lang="fr-FR" sz="2800" i="1" dirty="0"/>
              <a:t>Pour chaque indicateur en dehors des limites :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63DE0F34-850A-4B91-B21B-D261AA42766E}"/>
              </a:ext>
            </a:extLst>
          </p:cNvPr>
          <p:cNvSpPr/>
          <p:nvPr/>
        </p:nvSpPr>
        <p:spPr>
          <a:xfrm>
            <a:off x="4288177" y="1356408"/>
            <a:ext cx="3688621" cy="1646805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i="1" u="sng" dirty="0">
                <a:solidFill>
                  <a:schemeClr val="tx1"/>
                </a:solidFill>
              </a:rPr>
              <a:t>Pour chacun des 3 produits :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sz="5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  <a:sym typeface="Wingdings" panose="05000000000000000000" pitchFamily="2" charset="2"/>
              </a:rPr>
              <a:t> P</a:t>
            </a:r>
            <a:r>
              <a:rPr lang="fr-FR" sz="1100" dirty="0">
                <a:solidFill>
                  <a:schemeClr val="tx1"/>
                </a:solidFill>
              </a:rPr>
              <a:t>roposition des 5 produits de la </a:t>
            </a:r>
            <a:r>
              <a:rPr lang="fr-FR" sz="1200" b="1" dirty="0">
                <a:solidFill>
                  <a:schemeClr val="tx1"/>
                </a:solidFill>
              </a:rPr>
              <a:t>même catégorie</a:t>
            </a:r>
            <a:r>
              <a:rPr lang="fr-FR" sz="1100" dirty="0">
                <a:solidFill>
                  <a:schemeClr val="tx1"/>
                </a:solidFill>
              </a:rPr>
              <a:t> avec le </a:t>
            </a:r>
            <a:r>
              <a:rPr lang="fr-FR" sz="1200" b="1" dirty="0">
                <a:solidFill>
                  <a:schemeClr val="tx1"/>
                </a:solidFill>
              </a:rPr>
              <a:t>meilleur </a:t>
            </a:r>
            <a:r>
              <a:rPr lang="fr-FR" sz="1200" b="1" dirty="0" err="1">
                <a:solidFill>
                  <a:schemeClr val="tx1"/>
                </a:solidFill>
              </a:rPr>
              <a:t>nutriscore</a:t>
            </a:r>
            <a:r>
              <a:rPr lang="fr-FR" sz="1100" dirty="0">
                <a:solidFill>
                  <a:schemeClr val="tx1"/>
                </a:solidFill>
              </a:rPr>
              <a:t> et la </a:t>
            </a:r>
            <a:r>
              <a:rPr lang="fr-FR" sz="1200" b="1" dirty="0">
                <a:solidFill>
                  <a:schemeClr val="tx1"/>
                </a:solidFill>
              </a:rPr>
              <a:t>meilleure valeur</a:t>
            </a:r>
            <a:r>
              <a:rPr lang="fr-FR" sz="1100" dirty="0">
                <a:solidFill>
                  <a:schemeClr val="tx1"/>
                </a:solidFill>
              </a:rPr>
              <a:t> pour l’indicateur concerné 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7DC11B0E-3A3B-4676-B69D-B57BA5E3CAF8}"/>
              </a:ext>
            </a:extLst>
          </p:cNvPr>
          <p:cNvSpPr/>
          <p:nvPr/>
        </p:nvSpPr>
        <p:spPr>
          <a:xfrm>
            <a:off x="7343580" y="1344070"/>
            <a:ext cx="1707359" cy="16468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4C183D58-E85E-4E25-A95E-E39190CA9572}"/>
              </a:ext>
            </a:extLst>
          </p:cNvPr>
          <p:cNvSpPr/>
          <p:nvPr/>
        </p:nvSpPr>
        <p:spPr>
          <a:xfrm>
            <a:off x="8417721" y="1344069"/>
            <a:ext cx="3688621" cy="1646805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Choix des produits de ‘’remplacement’’ puis recalcul automatique des indicateurs de la journée et comparaison aux recommandations</a:t>
            </a:r>
          </a:p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51E28F8-947B-4D4B-B971-776047AAB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42" y="4664494"/>
            <a:ext cx="400223" cy="109076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A0A6E85-83AA-448F-9679-1ABE611AE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49087">
            <a:off x="622736" y="3440827"/>
            <a:ext cx="711437" cy="97427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4797605-103F-4F66-8201-ABE02A845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46" y="5971391"/>
            <a:ext cx="569014" cy="721306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80BE63A-CB99-4CD0-9BAF-E4E1C4637F5B}"/>
              </a:ext>
            </a:extLst>
          </p:cNvPr>
          <p:cNvSpPr/>
          <p:nvPr/>
        </p:nvSpPr>
        <p:spPr>
          <a:xfrm>
            <a:off x="1382281" y="3119087"/>
            <a:ext cx="1330692" cy="1815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/>
              <a:t>Sucre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1B2D10-2F0C-40E0-9DEF-818E4C0F1F96}"/>
              </a:ext>
            </a:extLst>
          </p:cNvPr>
          <p:cNvSpPr txBox="1"/>
          <p:nvPr/>
        </p:nvSpPr>
        <p:spPr>
          <a:xfrm>
            <a:off x="1509355" y="355735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1  18,7 g</a:t>
            </a:r>
          </a:p>
        </p:txBody>
      </p:sp>
      <p:pic>
        <p:nvPicPr>
          <p:cNvPr id="2050" name="Picture 2" descr="Le Nutri-Score des produits Carrefour est sur l'App | Carrefour">
            <a:extLst>
              <a:ext uri="{FF2B5EF4-FFF2-40B4-BE49-F238E27FC236}">
                <a16:creationId xmlns:a16="http://schemas.microsoft.com/office/drawing/2014/main" id="{17C14FF3-63E5-47A7-8CA6-8B547E0D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2" y="6227416"/>
            <a:ext cx="998968" cy="42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0C50C6-5340-42DE-847B-7311B799D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 bwMode="auto">
          <a:xfrm>
            <a:off x="1536613" y="5025905"/>
            <a:ext cx="1022027" cy="41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DA4BBAB0-62B3-47A3-9A3A-FE9260FAC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 bwMode="auto">
          <a:xfrm>
            <a:off x="1545219" y="3850092"/>
            <a:ext cx="1022027" cy="41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0E3CF39C-3AE9-4D0D-AA6F-F1C1AF39CD9E}"/>
              </a:ext>
            </a:extLst>
          </p:cNvPr>
          <p:cNvSpPr txBox="1"/>
          <p:nvPr/>
        </p:nvSpPr>
        <p:spPr>
          <a:xfrm>
            <a:off x="1491755" y="4694107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2  11,7 g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6DD7B6D-3654-4539-BDCD-B1C4E59E6D40}"/>
              </a:ext>
            </a:extLst>
          </p:cNvPr>
          <p:cNvSpPr txBox="1"/>
          <p:nvPr/>
        </p:nvSpPr>
        <p:spPr>
          <a:xfrm>
            <a:off x="1517971" y="5919639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3  7,9 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914678-A23E-49D8-AE19-FB1F0BBA9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0531" y="3613768"/>
            <a:ext cx="627115" cy="88533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157A67C3-ED93-4F08-BC70-4E101349E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195" y="2852936"/>
            <a:ext cx="651622" cy="89236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A1E5A47-8CBD-4567-BBB8-C93A65A7A4BE}"/>
              </a:ext>
            </a:extLst>
          </p:cNvPr>
          <p:cNvCxnSpPr/>
          <p:nvPr/>
        </p:nvCxnSpPr>
        <p:spPr>
          <a:xfrm>
            <a:off x="3358108" y="3429000"/>
            <a:ext cx="0" cy="3328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A29E728-5197-4827-B817-36BBF9EB9B3B}"/>
              </a:ext>
            </a:extLst>
          </p:cNvPr>
          <p:cNvSpPr txBox="1"/>
          <p:nvPr/>
        </p:nvSpPr>
        <p:spPr>
          <a:xfrm>
            <a:off x="4679395" y="3822200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1  2,1 g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135FF0B-71AA-4965-8599-8F16D2551A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395" y="4076609"/>
            <a:ext cx="1043812" cy="4046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0D87DA4-F8D3-450B-81B1-8DCF84604B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847" y="4666252"/>
            <a:ext cx="616743" cy="1065099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32AD6F86-E3F8-4815-8707-76FAD0A39821}"/>
              </a:ext>
            </a:extLst>
          </p:cNvPr>
          <p:cNvSpPr txBox="1"/>
          <p:nvPr/>
        </p:nvSpPr>
        <p:spPr>
          <a:xfrm>
            <a:off x="4709568" y="487732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3  16,2 g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793162-2B23-45E7-B95F-F9E05F5CCC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5604" y="5157786"/>
            <a:ext cx="1017776" cy="42926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7F8ED4-45EE-46DC-8203-0DF075E9B5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1781" y="4018059"/>
            <a:ext cx="627115" cy="784636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40459005-ADB2-4F0B-B9EC-57CAE2A149E9}"/>
              </a:ext>
            </a:extLst>
          </p:cNvPr>
          <p:cNvSpPr txBox="1"/>
          <p:nvPr/>
        </p:nvSpPr>
        <p:spPr>
          <a:xfrm>
            <a:off x="6627386" y="4034589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2  14,4 g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CFF11BCA-5507-4ABC-B82A-026B2C7059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0404" y="4407096"/>
            <a:ext cx="1017776" cy="42926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AB3875E-E07E-4B6B-979E-799986EB20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2859" y="5920740"/>
            <a:ext cx="639024" cy="855309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BE7EFD0F-7F2B-47AB-8F4E-D6FDEACAC683}"/>
              </a:ext>
            </a:extLst>
          </p:cNvPr>
          <p:cNvSpPr txBox="1"/>
          <p:nvPr/>
        </p:nvSpPr>
        <p:spPr>
          <a:xfrm>
            <a:off x="4794589" y="605762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5  18 g</a:t>
            </a: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FB90349F-C43F-469F-BA58-B4CC243A0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 bwMode="auto">
          <a:xfrm>
            <a:off x="4835129" y="6363644"/>
            <a:ext cx="1022027" cy="41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7D02A83-1B2D-40D3-8F0D-479D9227BB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2956" y="5254640"/>
            <a:ext cx="616744" cy="772770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B23DC96A-7472-425F-92E4-8B2C0D10C137}"/>
              </a:ext>
            </a:extLst>
          </p:cNvPr>
          <p:cNvSpPr txBox="1"/>
          <p:nvPr/>
        </p:nvSpPr>
        <p:spPr>
          <a:xfrm>
            <a:off x="6595613" y="5225637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4  15,3 g</a:t>
            </a: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C4DD09B1-5E60-4639-A21F-7086B1601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 bwMode="auto">
          <a:xfrm>
            <a:off x="6636153" y="5615005"/>
            <a:ext cx="1022027" cy="41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461A87C3-E9A9-4621-8F9A-0DB904C7AD39}"/>
              </a:ext>
            </a:extLst>
          </p:cNvPr>
          <p:cNvCxnSpPr/>
          <p:nvPr/>
        </p:nvCxnSpPr>
        <p:spPr>
          <a:xfrm>
            <a:off x="8033892" y="3382581"/>
            <a:ext cx="0" cy="3328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8C62BBAF-53F7-4EC7-8CB5-13DE1359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6" t="-1" r="23529" b="66227"/>
          <a:stretch/>
        </p:blipFill>
        <p:spPr bwMode="auto">
          <a:xfrm>
            <a:off x="8954649" y="3731791"/>
            <a:ext cx="1131769" cy="7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FEA70462-6E23-45BB-AA8C-FBCAB8628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6" t="-1" r="23529" b="66227"/>
          <a:stretch/>
        </p:blipFill>
        <p:spPr bwMode="auto">
          <a:xfrm>
            <a:off x="10006493" y="3717032"/>
            <a:ext cx="1131769" cy="7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0B8A133F-D4F5-479D-B781-BACDB6733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6" t="-1" r="23529" b="66227"/>
          <a:stretch/>
        </p:blipFill>
        <p:spPr bwMode="auto">
          <a:xfrm>
            <a:off x="8406714" y="4491544"/>
            <a:ext cx="1131769" cy="7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29CC9B0D-46AD-49F5-A299-32B8A4412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6" t="-1" r="23529" b="66227"/>
          <a:stretch/>
        </p:blipFill>
        <p:spPr bwMode="auto">
          <a:xfrm>
            <a:off x="9499147" y="4476785"/>
            <a:ext cx="1131769" cy="7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6E8AEA06-4B9B-45E7-96C7-86E9B3D8C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6" t="-1" r="23529" b="66227"/>
          <a:stretch/>
        </p:blipFill>
        <p:spPr bwMode="auto">
          <a:xfrm>
            <a:off x="10588491" y="4431392"/>
            <a:ext cx="1131769" cy="7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60444D2-D603-407A-95D2-D3D932CD6758}"/>
              </a:ext>
            </a:extLst>
          </p:cNvPr>
          <p:cNvSpPr/>
          <p:nvPr/>
        </p:nvSpPr>
        <p:spPr>
          <a:xfrm>
            <a:off x="8614692" y="2852936"/>
            <a:ext cx="2523570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/>
              <a:t>Donner la possibilité de sauvegarder les choix de remplacement pour garder une liste de meilleurs produits en mémoire</a:t>
            </a:r>
          </a:p>
        </p:txBody>
      </p:sp>
      <p:pic>
        <p:nvPicPr>
          <p:cNvPr id="2054" name="Picture 6" descr="Comment mettre en évidence le maximum et le minimum dans un graphique en  courbe | Tss Performance : A chacun son tableau de bord">
            <a:extLst>
              <a:ext uri="{FF2B5EF4-FFF2-40B4-BE49-F238E27FC236}">
                <a16:creationId xmlns:a16="http://schemas.microsoft.com/office/drawing/2014/main" id="{AF2E4407-E53D-476C-BF5F-7AE9D761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498" y="5517232"/>
            <a:ext cx="3042527" cy="111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7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  <p:bldP spid="18" grpId="0" animBg="1"/>
      <p:bldP spid="19" grpId="0" animBg="1"/>
      <p:bldP spid="20" grpId="0" animBg="1"/>
      <p:bldP spid="25" grpId="0" animBg="1"/>
      <p:bldP spid="2" grpId="0"/>
      <p:bldP spid="30" grpId="0"/>
      <p:bldP spid="31" grpId="0"/>
      <p:bldP spid="40" grpId="0"/>
      <p:bldP spid="50" grpId="0"/>
      <p:bldP spid="52" grpId="0"/>
      <p:bldP spid="55" grpId="0"/>
      <p:bldP spid="58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Nettoyage du jeu de données (1/4)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2132856"/>
            <a:ext cx="9751060" cy="4572000"/>
          </a:xfrm>
        </p:spPr>
        <p:txBody>
          <a:bodyPr/>
          <a:lstStyle/>
          <a:p>
            <a:r>
              <a:rPr lang="fr-FR" dirty="0"/>
              <a:t>320 772 lignes et 162 colonnes</a:t>
            </a:r>
          </a:p>
          <a:p>
            <a:endParaRPr lang="fr-FR" dirty="0"/>
          </a:p>
          <a:p>
            <a:r>
              <a:rPr lang="fr-FR" dirty="0"/>
              <a:t>Très peu rempli :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	 62% des colonnes avec plus de 90% de valeurs 	manquantes.</a:t>
            </a:r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B6724AE-DA9C-F1A2-26A3-DEE97D5FBFBA}"/>
              </a:ext>
            </a:extLst>
          </p:cNvPr>
          <p:cNvGrpSpPr/>
          <p:nvPr/>
        </p:nvGrpSpPr>
        <p:grpSpPr>
          <a:xfrm>
            <a:off x="117748" y="228600"/>
            <a:ext cx="11877675" cy="6400800"/>
            <a:chOff x="155574" y="228600"/>
            <a:chExt cx="11877675" cy="640080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0DAB0822-8FDA-B9AB-E640-5917C0D71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574" y="228600"/>
              <a:ext cx="11877675" cy="6400800"/>
            </a:xfrm>
            <a:prstGeom prst="rect">
              <a:avLst/>
            </a:prstGeom>
          </p:spPr>
        </p:pic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5B58D1E-9FCD-4684-8850-2B67AA37002F}"/>
                </a:ext>
              </a:extLst>
            </p:cNvPr>
            <p:cNvSpPr/>
            <p:nvPr/>
          </p:nvSpPr>
          <p:spPr>
            <a:xfrm>
              <a:off x="5158307" y="584076"/>
              <a:ext cx="2414091" cy="39665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80759D1-1327-49CB-B272-68A91D8BB1AD}"/>
                </a:ext>
              </a:extLst>
            </p:cNvPr>
            <p:cNvSpPr/>
            <p:nvPr/>
          </p:nvSpPr>
          <p:spPr>
            <a:xfrm>
              <a:off x="7678588" y="592700"/>
              <a:ext cx="4248472" cy="39665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5281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Nettoyage du jeu de données (2/4)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72816"/>
            <a:ext cx="9751060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Filtre sur les produits commercialisés en France</a:t>
            </a:r>
          </a:p>
          <a:p>
            <a:pPr>
              <a:lnSpc>
                <a:spcPct val="150000"/>
              </a:lnSpc>
            </a:pPr>
            <a:r>
              <a:rPr lang="fr-FR" dirty="0"/>
              <a:t>Sélection des colonnes nécessaires à l’application :</a:t>
            </a:r>
          </a:p>
          <a:p>
            <a:pPr lvl="1"/>
            <a:r>
              <a:rPr lang="fr-FR" sz="2000" dirty="0"/>
              <a:t>Nom du produit</a:t>
            </a:r>
          </a:p>
          <a:p>
            <a:pPr lvl="1"/>
            <a:r>
              <a:rPr lang="fr-FR" sz="2000" dirty="0"/>
              <a:t>Marque</a:t>
            </a:r>
          </a:p>
          <a:p>
            <a:pPr lvl="1"/>
            <a:r>
              <a:rPr lang="fr-FR" sz="2000" dirty="0"/>
              <a:t>Groupe PNNS 1 et 2</a:t>
            </a:r>
          </a:p>
          <a:p>
            <a:pPr lvl="1"/>
            <a:r>
              <a:rPr lang="fr-FR" sz="2000" dirty="0"/>
              <a:t>Calories pour 100g</a:t>
            </a:r>
          </a:p>
          <a:p>
            <a:pPr lvl="1"/>
            <a:r>
              <a:rPr lang="fr-FR" sz="2000" dirty="0"/>
              <a:t>Sucre pour 100g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6829A2E-F1CB-4F42-BF47-95E6ECB0E7E6}"/>
              </a:ext>
            </a:extLst>
          </p:cNvPr>
          <p:cNvSpPr txBox="1">
            <a:spLocks/>
          </p:cNvSpPr>
          <p:nvPr/>
        </p:nvSpPr>
        <p:spPr>
          <a:xfrm>
            <a:off x="4726260" y="3429000"/>
            <a:ext cx="5184576" cy="284380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000" dirty="0"/>
              <a:t>Sel pour 100g</a:t>
            </a:r>
          </a:p>
          <a:p>
            <a:pPr lvl="1"/>
            <a:r>
              <a:rPr lang="fr-FR" sz="2000" dirty="0"/>
              <a:t>Acides gras saturés pour 100g</a:t>
            </a:r>
          </a:p>
          <a:p>
            <a:pPr lvl="1"/>
            <a:r>
              <a:rPr lang="fr-FR" sz="2000" dirty="0"/>
              <a:t>Fibres pour 100g</a:t>
            </a:r>
          </a:p>
          <a:p>
            <a:pPr lvl="1"/>
            <a:r>
              <a:rPr lang="fr-FR" sz="2000" dirty="0" err="1"/>
              <a:t>Nutriscore</a:t>
            </a:r>
            <a:endParaRPr lang="fr-FR" sz="2000" dirty="0"/>
          </a:p>
          <a:p>
            <a:pPr lvl="1"/>
            <a:r>
              <a:rPr lang="fr-FR" sz="2000" dirty="0"/>
              <a:t>Portion pour 1 personne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658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Nettoyage du jeu de données (3/4)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72816"/>
            <a:ext cx="10348137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Traitement des valeurs aberrantes :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Somme de nutriments pour 100 g inférieure à 105 g (marge d’erreur possible)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Limite du nombre de calories maximum à 3 770 kJ (valeur énergétique maximum d'un aliment)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Limite entre 0 et 100 de la valeur d’un nutriment pour 100g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Homogénéisation des catégories des groupes PNNS 1 et 2</a:t>
            </a:r>
          </a:p>
          <a:p>
            <a:pPr lvl="1">
              <a:lnSpc>
                <a:spcPct val="150000"/>
              </a:lnSpc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5136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Nettoyage du jeu de données (4/4)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72816"/>
            <a:ext cx="10348137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Traitement des valeurs manquantes :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Suppression des lignes ayant au moins 2 valeurs manquantes sur l’ensemble des colonnes suivantes : calories, sucre, sel, acides gras saturés et fibres.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Pour la colonne groupe PNNS 1 : utilisation d’un k-NN Classifier.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Pour les autres colonnes : utilisation d’un k-NN Imputer.</a:t>
            </a:r>
          </a:p>
          <a:p>
            <a:pPr lvl="1">
              <a:lnSpc>
                <a:spcPct val="150000"/>
              </a:lnSpc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9261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Analyse exploratoire du jeu de données (1/9)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881336"/>
            <a:ext cx="10348137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400" dirty="0"/>
              <a:t>Après avoir effectué ces traitements on obtient un jeu de données de 61 394 lignes et 12 colonnes rempli à 100%.</a:t>
            </a:r>
          </a:p>
          <a:p>
            <a:pPr>
              <a:lnSpc>
                <a:spcPct val="100000"/>
              </a:lnSpc>
            </a:pPr>
            <a:endParaRPr lang="fr-FR" sz="2400" dirty="0"/>
          </a:p>
          <a:p>
            <a:pPr>
              <a:lnSpc>
                <a:spcPct val="100000"/>
              </a:lnSpc>
            </a:pPr>
            <a:r>
              <a:rPr lang="fr-FR" sz="2400" dirty="0"/>
              <a:t>Cependant pour l’analyse exploratoire nous allons utiliser le jeu de données sans le traitement des valeurs manquantes.</a:t>
            </a:r>
          </a:p>
          <a:p>
            <a:pPr lvl="1">
              <a:lnSpc>
                <a:spcPct val="15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28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Analyse exploratoire du jeu de données (2/9)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00808"/>
            <a:ext cx="10348137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Répartition des produits selon le groupe PNNS 1 :</a:t>
            </a:r>
          </a:p>
          <a:p>
            <a:pPr lvl="1">
              <a:lnSpc>
                <a:spcPct val="150000"/>
              </a:lnSpc>
            </a:pPr>
            <a:endParaRPr lang="fr-FR" sz="2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FAAFB92-FD31-4F8D-BC42-B8B70BBE0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75" y="2276872"/>
            <a:ext cx="5229192" cy="37291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85D7B8-4F22-4952-9F2D-4012C69C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2467508"/>
            <a:ext cx="6944376" cy="35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Analyse exploratoire du jeu de données (3/9)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00808"/>
            <a:ext cx="10348137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Répartition des produits selon le </a:t>
            </a:r>
            <a:r>
              <a:rPr lang="fr-FR" dirty="0" err="1"/>
              <a:t>nutriscore</a:t>
            </a:r>
            <a:r>
              <a:rPr lang="fr-FR" dirty="0"/>
              <a:t> :</a:t>
            </a:r>
          </a:p>
          <a:p>
            <a:pPr lvl="1">
              <a:lnSpc>
                <a:spcPct val="150000"/>
              </a:lnSpc>
            </a:pPr>
            <a:endParaRPr lang="fr-FR" sz="2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FB7D39-FD7E-4F2F-ABAE-63102DB5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2348880"/>
            <a:ext cx="5895975" cy="37242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AD6E4A7-4098-41CD-A234-1D59846B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922" y="2492896"/>
            <a:ext cx="36385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8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Analyse exploratoire du jeu de données (4/9)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00808"/>
            <a:ext cx="10348137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Lien entre la valeur numérique du </a:t>
            </a:r>
            <a:r>
              <a:rPr lang="fr-FR" dirty="0" err="1"/>
              <a:t>nutriscore</a:t>
            </a:r>
            <a:r>
              <a:rPr lang="fr-FR" dirty="0"/>
              <a:t> et la catégorie associée :</a:t>
            </a:r>
          </a:p>
          <a:p>
            <a:pPr lvl="1">
              <a:lnSpc>
                <a:spcPct val="150000"/>
              </a:lnSpc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4A80DB-6BAE-4FD6-A1D4-086732A41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725341"/>
            <a:ext cx="8715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9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Analyse exploratoire du jeu de données (5/9)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00808"/>
            <a:ext cx="10348137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Analyse de l’impact du sucre sur le </a:t>
            </a:r>
            <a:r>
              <a:rPr lang="fr-FR" dirty="0" err="1"/>
              <a:t>nutriscore</a:t>
            </a:r>
            <a:r>
              <a:rPr lang="fr-FR" dirty="0"/>
              <a:t> :</a:t>
            </a:r>
          </a:p>
          <a:p>
            <a:pPr lvl="1">
              <a:lnSpc>
                <a:spcPct val="150000"/>
              </a:lnSpc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8DB8F9-2F7A-43A4-8A29-29F93A8C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36" y="2449247"/>
            <a:ext cx="8610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1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CE8CA-3258-4FCE-A184-0A616981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620688"/>
            <a:ext cx="9751060" cy="1295400"/>
          </a:xfrm>
        </p:spPr>
        <p:txBody>
          <a:bodyPr/>
          <a:lstStyle/>
          <a:p>
            <a:r>
              <a:rPr lang="fr-FR" i="1" u="sng" dirty="0"/>
              <a:t>Appel à projets :</a:t>
            </a:r>
            <a:r>
              <a:rPr lang="fr-FR" dirty="0"/>
              <a:t> idées innovantes d’application en lien avec l’alimentation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134884-4851-462D-AE9C-41329CF4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2" y="1844824"/>
            <a:ext cx="5616624" cy="356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3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Analyse exploratoire du jeu de données (6/9)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00808"/>
            <a:ext cx="10348137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Matrice de corrélation :</a:t>
            </a:r>
          </a:p>
          <a:p>
            <a:pPr lvl="1">
              <a:lnSpc>
                <a:spcPct val="150000"/>
              </a:lnSpc>
            </a:pPr>
            <a:endParaRPr lang="fr-FR" sz="2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769F38-659F-D365-1333-A9362DD2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492896"/>
            <a:ext cx="56959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Analyse exploratoire du jeu de données (7/9)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00808"/>
            <a:ext cx="10348137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Réalisation d’une Analyse en Composantes Principales (ACP) sur les variables suivantes :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Calories pour 100 g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Sucre pour 100 g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Sel pour 100 g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Acides gras saturés pour 100 g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Fibres pour 100 g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Valeur numérique du </a:t>
            </a:r>
            <a:r>
              <a:rPr lang="fr-FR" dirty="0" err="1"/>
              <a:t>nutriscore</a:t>
            </a:r>
            <a:endParaRPr lang="fr-FR" dirty="0"/>
          </a:p>
          <a:p>
            <a:pPr lvl="1">
              <a:lnSpc>
                <a:spcPct val="150000"/>
              </a:lnSpc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69270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Analyse exploratoire du jeu de données (8/9)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00808"/>
            <a:ext cx="10348137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Résultats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8F03D7-ABE2-4B5E-AF07-8BAAEC26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6" y="2492896"/>
            <a:ext cx="4895850" cy="3333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D51C135-D935-4348-94B0-A5E11BE5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619" y="1708949"/>
            <a:ext cx="5867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3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Analyse exploratoire du jeu de données (9/9)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460" y="2780928"/>
            <a:ext cx="5226023" cy="44644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000" dirty="0"/>
              <a:t>On retrouve bien des groupes d'individus par rapport à F1 :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600" dirty="0"/>
              <a:t>Plus on augmente sur F1 et plus la catégorie du </a:t>
            </a:r>
            <a:r>
              <a:rPr lang="fr-FR" sz="1600" dirty="0" err="1"/>
              <a:t>nutriscore</a:t>
            </a:r>
            <a:r>
              <a:rPr lang="fr-FR" sz="1600" dirty="0"/>
              <a:t> est mauvaise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7F4CEE8-AC50-D241-35B8-AD50A73D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1700808"/>
            <a:ext cx="6030884" cy="47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7CA1C-53D0-4F05-B96E-0C764C6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266F9-F7B8-43E6-B095-BB139757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00808"/>
            <a:ext cx="10348137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Il est pertinent pour l’application de proposer des produits avec un meilleur </a:t>
            </a:r>
            <a:r>
              <a:rPr lang="fr-FR" dirty="0" err="1"/>
              <a:t>nutriscore</a:t>
            </a:r>
            <a:r>
              <a:rPr lang="fr-FR" dirty="0"/>
              <a:t> car il y a une corrélation entre le </a:t>
            </a:r>
            <a:r>
              <a:rPr lang="fr-FR" dirty="0" err="1"/>
              <a:t>nutriscore</a:t>
            </a:r>
            <a:r>
              <a:rPr lang="fr-FR" dirty="0"/>
              <a:t> et le sucre, les calories et les acides gras saturés.</a:t>
            </a:r>
          </a:p>
          <a:p>
            <a:pPr>
              <a:lnSpc>
                <a:spcPct val="100000"/>
              </a:lnSpc>
            </a:pPr>
            <a:endParaRPr lang="fr-FR" sz="500" dirty="0"/>
          </a:p>
          <a:p>
            <a:pPr>
              <a:lnSpc>
                <a:spcPct val="100000"/>
              </a:lnSpc>
            </a:pPr>
            <a:r>
              <a:rPr lang="fr-FR" dirty="0"/>
              <a:t>Plus de 25 000 produits utilisables directement dans l’application.</a:t>
            </a:r>
          </a:p>
          <a:p>
            <a:pPr>
              <a:lnSpc>
                <a:spcPct val="100000"/>
              </a:lnSpc>
            </a:pPr>
            <a:endParaRPr lang="fr-FR" sz="500" dirty="0"/>
          </a:p>
          <a:p>
            <a:pPr>
              <a:lnSpc>
                <a:spcPct val="100000"/>
              </a:lnSpc>
            </a:pPr>
            <a:r>
              <a:rPr lang="fr-FR" dirty="0"/>
              <a:t>Plus de 61 000 après un traitement préalable.</a:t>
            </a:r>
          </a:p>
        </p:txBody>
      </p:sp>
    </p:spTree>
    <p:extLst>
      <p:ext uri="{BB962C8B-B14F-4D97-AF65-F5344CB8AC3E}">
        <p14:creationId xmlns:p14="http://schemas.microsoft.com/office/powerpoint/2010/main" val="310241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26576-7349-4F6D-951B-67862953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4E328E-A7DA-4EDA-BE17-7418E9383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521296"/>
            <a:ext cx="9751060" cy="457200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Rappel de l’appel à projets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Explication de l’idée d’application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Démarche méthodologique de nettoyage des données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Démarche méthodologique d’exploration des données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9316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200C7-BE97-4A49-932C-A6A1D1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/>
              <a:t>Rappel de l’appel à projets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31D68D-41C8-4F36-AB44-068D0C962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9328"/>
            <a:ext cx="9751060" cy="457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Lancé par Santé publique France</a:t>
            </a:r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/>
              <a:t>Trouver des idées innovantes d’applications en lien avec l'alimentation</a:t>
            </a:r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/>
              <a:t>Utilisation du jeu de données Open Food </a:t>
            </a:r>
            <a:r>
              <a:rPr lang="fr-FR" dirty="0" err="1"/>
              <a:t>Facts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7C48E5-586F-4A61-804F-E0BEB698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6" y="980728"/>
            <a:ext cx="3312368" cy="21025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C82EB77-E130-4A52-906C-B2CBBEF1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48" y="3911586"/>
            <a:ext cx="2660816" cy="202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Télétravail et alimentation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A76E1D-CCA9-4991-998A-126389828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92" y="2852936"/>
            <a:ext cx="4507174" cy="30085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634CED1-DE06-4758-8DAB-6B597AF7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858" y="2585177"/>
            <a:ext cx="3632776" cy="363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5FBB22-4DC5-4D4C-B0AC-9B35D6E3C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09" y="2979751"/>
            <a:ext cx="3908334" cy="2609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1973E42-F1D8-4429-9F4C-20365F163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8923" y="5307626"/>
            <a:ext cx="2041712" cy="10020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70A200A-F6BE-46F6-BDA9-5F02FD715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285" y="5739779"/>
            <a:ext cx="2041712" cy="10599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D31CA6-FC9F-4DDF-A0E7-385EC9867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2936" y="5542603"/>
            <a:ext cx="2086710" cy="10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i="1" u="sng" dirty="0"/>
              <a:t>Impact du télétravail sur l’alimentation</a:t>
            </a:r>
          </a:p>
        </p:txBody>
      </p:sp>
      <p:sp>
        <p:nvSpPr>
          <p:cNvPr id="6" name="Espace réservé du contenu 5"/>
          <p:cNvSpPr>
            <a:spLocks noGrp="1"/>
          </p:cNvSpPr>
          <p:nvPr>
            <p:ph idx="1"/>
          </p:nvPr>
        </p:nvSpPr>
        <p:spPr>
          <a:xfrm>
            <a:off x="1218883" y="2060848"/>
            <a:ext cx="9751060" cy="4572000"/>
          </a:xfrm>
        </p:spPr>
        <p:txBody>
          <a:bodyPr rtlCol="0">
            <a:normAutofit/>
          </a:bodyPr>
          <a:lstStyle/>
          <a:p>
            <a:pPr rtl="0"/>
            <a:r>
              <a:rPr lang="fr-FR" sz="2400" dirty="0"/>
              <a:t>Le stress et la proximité avec le réfrigérateur amène les télétravailleurs à grignoter et à casser le rythme de leur repas</a:t>
            </a:r>
          </a:p>
          <a:p>
            <a:pPr rtl="0"/>
            <a:endParaRPr lang="fr-FR" sz="2400" dirty="0"/>
          </a:p>
          <a:p>
            <a:pPr rtl="0"/>
            <a:r>
              <a:rPr lang="fr-FR" sz="2400" dirty="0"/>
              <a:t>Conséquences : déséquilibre alimentaire, prise de poids, fatigue, etc.</a:t>
            </a: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7CA66043-35CA-4973-89CC-08D12922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476672"/>
            <a:ext cx="5895975" cy="47434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C5E8EF5-84C8-4C12-9D46-8F6E7489F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683"/>
            <a:ext cx="1197868" cy="10668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1F923E2D-125A-4E32-A8D4-76A094304630}"/>
              </a:ext>
            </a:extLst>
          </p:cNvPr>
          <p:cNvGrpSpPr/>
          <p:nvPr/>
        </p:nvGrpSpPr>
        <p:grpSpPr>
          <a:xfrm>
            <a:off x="126428" y="221346"/>
            <a:ext cx="5895976" cy="5254102"/>
            <a:chOff x="0" y="220959"/>
            <a:chExt cx="5895976" cy="525410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D64E83F-4A9B-4C8F-ACCB-0AFF4B1FF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220959"/>
              <a:ext cx="5895975" cy="885825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D466880-ADB9-4E8D-AC97-4B8A455FA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103086"/>
              <a:ext cx="5895975" cy="437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46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3C5E8EF5-84C8-4C12-9D46-8F6E7489F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683"/>
            <a:ext cx="1197868" cy="10668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87C5FFA-78A1-439E-8A2B-6223B178C5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0" r="76250" b="80450"/>
          <a:stretch/>
        </p:blipFill>
        <p:spPr>
          <a:xfrm>
            <a:off x="743945" y="548680"/>
            <a:ext cx="792088" cy="134076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7133EC8-60E9-4B25-9950-9E31F8FD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00" t="44127" r="56300" b="39073"/>
          <a:stretch/>
        </p:blipFill>
        <p:spPr>
          <a:xfrm>
            <a:off x="1392017" y="643000"/>
            <a:ext cx="1008112" cy="115212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AB604C5-31D9-4F37-B54E-159DB1984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07" t="3139" r="12152" b="81368"/>
          <a:stretch/>
        </p:blipFill>
        <p:spPr>
          <a:xfrm>
            <a:off x="2400129" y="643000"/>
            <a:ext cx="1008112" cy="1066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2B4067-2123-4C86-8762-2A03D9DB5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50" t="43701" r="72050" b="39499"/>
          <a:stretch/>
        </p:blipFill>
        <p:spPr>
          <a:xfrm>
            <a:off x="3336233" y="643000"/>
            <a:ext cx="1008112" cy="11521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5C787EE-DC03-429A-ABD6-6725F2712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00" t="25850" r="36350" b="57350"/>
          <a:stretch/>
        </p:blipFill>
        <p:spPr>
          <a:xfrm>
            <a:off x="4200329" y="637324"/>
            <a:ext cx="504056" cy="1152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D37CE3-6F74-4465-8B34-096EE9C23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11" t="45652" r="27137" b="38649"/>
          <a:stretch/>
        </p:blipFill>
        <p:spPr>
          <a:xfrm>
            <a:off x="4709706" y="798725"/>
            <a:ext cx="1008112" cy="10801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7A8F2A5-B25A-45A8-8BFC-6A3E7D8CF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01" t="61550" r="56300" b="20600"/>
          <a:stretch/>
        </p:blipFill>
        <p:spPr>
          <a:xfrm>
            <a:off x="5657043" y="694169"/>
            <a:ext cx="1008112" cy="12241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D1C7A52-2055-422F-993A-43FC64B6A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07" t="3139" r="12152" b="81368"/>
          <a:stretch/>
        </p:blipFill>
        <p:spPr>
          <a:xfrm>
            <a:off x="6653922" y="761864"/>
            <a:ext cx="1008112" cy="10668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4A81EA2-23FF-43F8-ACF4-E91ED76B4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01" t="61550" r="56300" b="20600"/>
          <a:stretch/>
        </p:blipFill>
        <p:spPr>
          <a:xfrm>
            <a:off x="7643680" y="654709"/>
            <a:ext cx="1008112" cy="12241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760AA51-4382-4568-A501-2D59CC77F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50" t="43701" r="72050" b="39499"/>
          <a:stretch/>
        </p:blipFill>
        <p:spPr>
          <a:xfrm>
            <a:off x="1054480" y="2361023"/>
            <a:ext cx="1008112" cy="11521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65BDA3D-F259-43F0-94FE-E90238308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0" t="79138" r="75200" b="3013"/>
          <a:stretch/>
        </p:blipFill>
        <p:spPr>
          <a:xfrm>
            <a:off x="2205993" y="2282355"/>
            <a:ext cx="144016" cy="6120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AD86BE8-6BC5-4431-B9A0-88498E56EA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07" t="3139" r="12152" b="81368"/>
          <a:stretch/>
        </p:blipFill>
        <p:spPr>
          <a:xfrm>
            <a:off x="2549333" y="2361023"/>
            <a:ext cx="1008112" cy="10668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E5BB0A5-A889-4FC1-88B5-D3F7536AD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50" t="62600" r="73100" b="20600"/>
          <a:stretch/>
        </p:blipFill>
        <p:spPr>
          <a:xfrm>
            <a:off x="3528773" y="2282355"/>
            <a:ext cx="936104" cy="115212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9448898-4BFD-4F07-BFA6-A7713969CE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50" t="63650" r="13250" b="19550"/>
          <a:stretch/>
        </p:blipFill>
        <p:spPr>
          <a:xfrm>
            <a:off x="4402852" y="2353376"/>
            <a:ext cx="1008112" cy="115212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B2034AA-46FD-4CCA-85CC-2D7B923B8F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00" t="25850" r="36350" b="57350"/>
          <a:stretch/>
        </p:blipFill>
        <p:spPr>
          <a:xfrm>
            <a:off x="5401050" y="2217007"/>
            <a:ext cx="504056" cy="115212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1938469-1F33-4228-BEE4-6240661F8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50" t="43701" r="72050" b="39499"/>
          <a:stretch/>
        </p:blipFill>
        <p:spPr>
          <a:xfrm>
            <a:off x="5849583" y="2287528"/>
            <a:ext cx="1008112" cy="115212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F7F17F-9815-4445-BD65-562964A13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00" t="25850" r="36350" b="57350"/>
          <a:stretch/>
        </p:blipFill>
        <p:spPr>
          <a:xfrm>
            <a:off x="6759666" y="2223462"/>
            <a:ext cx="504056" cy="115212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566D522-1420-42C9-8905-84B72A275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00" t="2751" r="57350" b="80449"/>
          <a:stretch/>
        </p:blipFill>
        <p:spPr>
          <a:xfrm>
            <a:off x="7227718" y="2282355"/>
            <a:ext cx="1080120" cy="115212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C397E09-2936-441C-8B78-92D4DF47F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01" t="61550" r="56300" b="20600"/>
          <a:stretch/>
        </p:blipFill>
        <p:spPr>
          <a:xfrm>
            <a:off x="8260601" y="2181003"/>
            <a:ext cx="1008112" cy="122413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B561DE0-60FC-469B-941E-21DB784FE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07" t="3139" r="12152" b="81368"/>
          <a:stretch/>
        </p:blipFill>
        <p:spPr>
          <a:xfrm>
            <a:off x="9213190" y="2282355"/>
            <a:ext cx="1008112" cy="10668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8D0F088-47C3-4703-A741-70B2488BB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0" r="76250" b="80450"/>
          <a:stretch/>
        </p:blipFill>
        <p:spPr>
          <a:xfrm>
            <a:off x="1980807" y="3816424"/>
            <a:ext cx="792088" cy="134076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C0658A8-86B9-4A3B-A1ED-B949F6670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50" t="43701" r="72050" b="39499"/>
          <a:stretch/>
        </p:blipFill>
        <p:spPr>
          <a:xfrm>
            <a:off x="2650582" y="3939600"/>
            <a:ext cx="1008112" cy="115212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7C53DC5-897C-4E0C-B013-24DFE4515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00" t="25850" r="36350" b="57350"/>
          <a:stretch/>
        </p:blipFill>
        <p:spPr>
          <a:xfrm>
            <a:off x="3560665" y="3820614"/>
            <a:ext cx="584752" cy="133657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4C0E155-9594-455B-9539-2B0EB3102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00" t="44127" r="56300" b="39073"/>
          <a:stretch/>
        </p:blipFill>
        <p:spPr>
          <a:xfrm>
            <a:off x="4149243" y="3860932"/>
            <a:ext cx="1008112" cy="115212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BDC4B2F-94D0-47C5-ACBA-7A03A2856A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07" t="3139" r="12152" b="81368"/>
          <a:stretch/>
        </p:blipFill>
        <p:spPr>
          <a:xfrm>
            <a:off x="5157355" y="3953408"/>
            <a:ext cx="1008112" cy="10668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0583AA1-5242-44C7-88DF-74C18D80AC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50" t="44750" r="40550" b="38450"/>
          <a:stretch/>
        </p:blipFill>
        <p:spPr>
          <a:xfrm>
            <a:off x="6165467" y="3868080"/>
            <a:ext cx="1070692" cy="122364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63F16B6-4C99-4120-87B1-E7FECFD41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00" t="62600" r="26901" b="20600"/>
          <a:stretch/>
        </p:blipFill>
        <p:spPr>
          <a:xfrm>
            <a:off x="7230629" y="3917077"/>
            <a:ext cx="954888" cy="109130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6E9213E-64DE-4FB8-BC57-C58661C9B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0" r="76250" b="80450"/>
          <a:stretch/>
        </p:blipFill>
        <p:spPr>
          <a:xfrm>
            <a:off x="8102490" y="3809520"/>
            <a:ext cx="792088" cy="134076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84F8C07-609F-4896-979F-0A05511887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00" t="25850" r="36350" b="57350"/>
          <a:stretch/>
        </p:blipFill>
        <p:spPr>
          <a:xfrm>
            <a:off x="8833627" y="3839569"/>
            <a:ext cx="565007" cy="1291446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BBC0287-6D8F-49EC-B461-7C92B48E34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01" t="61550" r="56300" b="20600"/>
          <a:stretch/>
        </p:blipFill>
        <p:spPr>
          <a:xfrm>
            <a:off x="9366703" y="3790696"/>
            <a:ext cx="1008112" cy="122413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A87809E-41EB-4242-9857-BFA8855CE2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07" t="3139" r="12152" b="81368"/>
          <a:stretch/>
        </p:blipFill>
        <p:spPr>
          <a:xfrm>
            <a:off x="10342884" y="3839569"/>
            <a:ext cx="100811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8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64">
            <a:extLst>
              <a:ext uri="{FF2B5EF4-FFF2-40B4-BE49-F238E27FC236}">
                <a16:creationId xmlns:a16="http://schemas.microsoft.com/office/drawing/2014/main" id="{A85A33A3-3127-4C57-B769-09B8EBAE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101" y="4227331"/>
            <a:ext cx="1514794" cy="1199659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1E789CF5-17EF-4DF5-9C64-E78BD44D0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818" y="5013176"/>
            <a:ext cx="640000" cy="174425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C5E8EF5-84C8-4C12-9D46-8F6E7489F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1683"/>
            <a:ext cx="1197868" cy="1066800"/>
          </a:xfrm>
          <a:prstGeom prst="rect">
            <a:avLst/>
          </a:prstGeom>
        </p:spPr>
      </p:pic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3C8C11C6-ADF5-483A-A32C-91B6FA72556B}"/>
              </a:ext>
            </a:extLst>
          </p:cNvPr>
          <p:cNvSpPr/>
          <p:nvPr/>
        </p:nvSpPr>
        <p:spPr>
          <a:xfrm>
            <a:off x="183217" y="1340767"/>
            <a:ext cx="2814851" cy="1646805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Renseigner les produits mangés au cours de la journée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7A0F70A-18D5-4306-99C3-D75C53DA6FFE}"/>
              </a:ext>
            </a:extLst>
          </p:cNvPr>
          <p:cNvSpPr/>
          <p:nvPr/>
        </p:nvSpPr>
        <p:spPr>
          <a:xfrm>
            <a:off x="227546" y="2840935"/>
            <a:ext cx="970322" cy="15737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/>
              <a:t>Soit en scannant directement le code barre du produit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E120043-0E61-4161-BB57-4C385D326509}"/>
              </a:ext>
            </a:extLst>
          </p:cNvPr>
          <p:cNvSpPr/>
          <p:nvPr/>
        </p:nvSpPr>
        <p:spPr>
          <a:xfrm>
            <a:off x="1253422" y="2839003"/>
            <a:ext cx="952558" cy="15776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/>
              <a:t>Soit en cherchant le produit en utilisant la barre de recherche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55332867-A4F7-4640-89D8-9FE88755038D}"/>
              </a:ext>
            </a:extLst>
          </p:cNvPr>
          <p:cNvSpPr/>
          <p:nvPr/>
        </p:nvSpPr>
        <p:spPr>
          <a:xfrm>
            <a:off x="2370829" y="1340768"/>
            <a:ext cx="1707359" cy="16468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Flèche : chevron 38">
            <a:extLst>
              <a:ext uri="{FF2B5EF4-FFF2-40B4-BE49-F238E27FC236}">
                <a16:creationId xmlns:a16="http://schemas.microsoft.com/office/drawing/2014/main" id="{E3ABF5B0-92F2-48FB-A1C7-EEAB7C1EAE54}"/>
              </a:ext>
            </a:extLst>
          </p:cNvPr>
          <p:cNvSpPr/>
          <p:nvPr/>
        </p:nvSpPr>
        <p:spPr>
          <a:xfrm>
            <a:off x="3414511" y="1350147"/>
            <a:ext cx="3543997" cy="1646805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Indiquer la quantité consommée</a:t>
            </a:r>
          </a:p>
        </p:txBody>
      </p:sp>
      <p:sp>
        <p:nvSpPr>
          <p:cNvPr id="41" name="Flèche : chevron 40">
            <a:extLst>
              <a:ext uri="{FF2B5EF4-FFF2-40B4-BE49-F238E27FC236}">
                <a16:creationId xmlns:a16="http://schemas.microsoft.com/office/drawing/2014/main" id="{9FF65F51-6467-40F2-B6BF-382C2A400707}"/>
              </a:ext>
            </a:extLst>
          </p:cNvPr>
          <p:cNvSpPr/>
          <p:nvPr/>
        </p:nvSpPr>
        <p:spPr>
          <a:xfrm>
            <a:off x="7308314" y="1362485"/>
            <a:ext cx="3688621" cy="1646805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Calcul automatique des indicateurs de la journée et comparaison aux recommandations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97EC989-6991-416C-B35D-8250B241D036}"/>
              </a:ext>
            </a:extLst>
          </p:cNvPr>
          <p:cNvSpPr/>
          <p:nvPr/>
        </p:nvSpPr>
        <p:spPr>
          <a:xfrm>
            <a:off x="9118748" y="2895459"/>
            <a:ext cx="996372" cy="6426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Acides gras saturés :</a:t>
            </a:r>
          </a:p>
          <a:p>
            <a:pPr algn="ctr"/>
            <a:r>
              <a:rPr lang="fr-FR" sz="1000" b="1" dirty="0">
                <a:solidFill>
                  <a:srgbClr val="FF0000"/>
                </a:solidFill>
              </a:rPr>
              <a:t>27 g/jour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9CDEB666-6241-43BD-A814-71CA117EDC03}"/>
              </a:ext>
            </a:extLst>
          </p:cNvPr>
          <p:cNvSpPr/>
          <p:nvPr/>
        </p:nvSpPr>
        <p:spPr>
          <a:xfrm>
            <a:off x="7380349" y="3600561"/>
            <a:ext cx="874304" cy="6426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Sucre :</a:t>
            </a:r>
          </a:p>
          <a:p>
            <a:pPr algn="ctr"/>
            <a:r>
              <a:rPr lang="fr-FR" sz="1000" b="1" dirty="0">
                <a:solidFill>
                  <a:srgbClr val="FF0000"/>
                </a:solidFill>
              </a:rPr>
              <a:t>50 g/jour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EFD2695-03CB-4FA4-9D58-15DA63E16A0A}"/>
              </a:ext>
            </a:extLst>
          </p:cNvPr>
          <p:cNvSpPr/>
          <p:nvPr/>
        </p:nvSpPr>
        <p:spPr>
          <a:xfrm>
            <a:off x="8316451" y="3600561"/>
            <a:ext cx="874305" cy="6426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Sel :</a:t>
            </a:r>
          </a:p>
          <a:p>
            <a:pPr algn="ctr"/>
            <a:r>
              <a:rPr lang="fr-FR" sz="1000" b="1" dirty="0">
                <a:solidFill>
                  <a:srgbClr val="FF0000"/>
                </a:solidFill>
              </a:rPr>
              <a:t>5 g/jour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0D83D569-FB79-4D26-A68E-965FB2E63991}"/>
              </a:ext>
            </a:extLst>
          </p:cNvPr>
          <p:cNvSpPr/>
          <p:nvPr/>
        </p:nvSpPr>
        <p:spPr>
          <a:xfrm>
            <a:off x="9262764" y="3615411"/>
            <a:ext cx="874305" cy="6129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Fibres :</a:t>
            </a:r>
          </a:p>
          <a:p>
            <a:pPr algn="ctr"/>
            <a:r>
              <a:rPr lang="fr-FR" sz="1000" b="1" dirty="0">
                <a:solidFill>
                  <a:srgbClr val="92D050"/>
                </a:solidFill>
              </a:rPr>
              <a:t>25 g/jour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A1F6BC3-2A27-4F93-BF4D-17689B8C2D5A}"/>
              </a:ext>
            </a:extLst>
          </p:cNvPr>
          <p:cNvSpPr/>
          <p:nvPr/>
        </p:nvSpPr>
        <p:spPr>
          <a:xfrm>
            <a:off x="7387764" y="2893461"/>
            <a:ext cx="1627909" cy="6426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Calories :</a:t>
            </a:r>
          </a:p>
          <a:p>
            <a:pPr algn="ctr"/>
            <a:r>
              <a:rPr lang="fr-FR" sz="1000" b="1" dirty="0">
                <a:solidFill>
                  <a:srgbClr val="FF0000"/>
                </a:solidFill>
              </a:rPr>
              <a:t>1 800 kcal/jour femme</a:t>
            </a:r>
          </a:p>
          <a:p>
            <a:pPr algn="ctr"/>
            <a:r>
              <a:rPr lang="fr-FR" sz="1000" b="1" dirty="0">
                <a:solidFill>
                  <a:srgbClr val="FF0000"/>
                </a:solidFill>
              </a:rPr>
              <a:t>2 400 kcal/jour homme</a:t>
            </a:r>
          </a:p>
        </p:txBody>
      </p:sp>
      <p:sp>
        <p:nvSpPr>
          <p:cNvPr id="47" name="Flèche : chevron 46">
            <a:extLst>
              <a:ext uri="{FF2B5EF4-FFF2-40B4-BE49-F238E27FC236}">
                <a16:creationId xmlns:a16="http://schemas.microsoft.com/office/drawing/2014/main" id="{ADAE0A6C-42C1-4592-8CDA-75CD88DC47D9}"/>
              </a:ext>
            </a:extLst>
          </p:cNvPr>
          <p:cNvSpPr/>
          <p:nvPr/>
        </p:nvSpPr>
        <p:spPr>
          <a:xfrm>
            <a:off x="6259261" y="1371214"/>
            <a:ext cx="1707359" cy="16468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Flèche : chevron 47">
            <a:extLst>
              <a:ext uri="{FF2B5EF4-FFF2-40B4-BE49-F238E27FC236}">
                <a16:creationId xmlns:a16="http://schemas.microsoft.com/office/drawing/2014/main" id="{C2338B82-3B38-4169-ABD4-75FAF8EE9BA9}"/>
              </a:ext>
            </a:extLst>
          </p:cNvPr>
          <p:cNvSpPr/>
          <p:nvPr/>
        </p:nvSpPr>
        <p:spPr>
          <a:xfrm>
            <a:off x="10363717" y="1350147"/>
            <a:ext cx="1707359" cy="16468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0180C227-0BEF-49EA-B749-C9C4A059A252}"/>
              </a:ext>
            </a:extLst>
          </p:cNvPr>
          <p:cNvSpPr/>
          <p:nvPr/>
        </p:nvSpPr>
        <p:spPr>
          <a:xfrm>
            <a:off x="3843618" y="2856523"/>
            <a:ext cx="2140310" cy="7164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Par défaut : portion simple mais possibilité de la modifier si besoin.</a:t>
            </a:r>
            <a:endParaRPr lang="fr-FR" sz="1000" dirty="0"/>
          </a:p>
        </p:txBody>
      </p:sp>
      <p:sp>
        <p:nvSpPr>
          <p:cNvPr id="53" name="Titre 4">
            <a:extLst>
              <a:ext uri="{FF2B5EF4-FFF2-40B4-BE49-F238E27FC236}">
                <a16:creationId xmlns:a16="http://schemas.microsoft.com/office/drawing/2014/main" id="{A0EF6F02-A027-4915-A009-47AD0F59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20" y="76164"/>
            <a:ext cx="9697947" cy="817290"/>
          </a:xfrm>
        </p:spPr>
        <p:txBody>
          <a:bodyPr rtlCol="0"/>
          <a:lstStyle/>
          <a:p>
            <a:pPr rtl="0"/>
            <a:r>
              <a:rPr lang="fr-FR" i="1" u="sng" dirty="0"/>
              <a:t>Principe de l’application :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D43023B-4751-41C2-AF28-829B062C3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49087">
            <a:off x="275264" y="4679676"/>
            <a:ext cx="1228883" cy="1682887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87574214-6709-4E4B-B02C-6E4E75BFE8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83031">
            <a:off x="1959888" y="4511374"/>
            <a:ext cx="1312807" cy="1714486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87D430F0-0E6F-45B3-9D8D-7C190348F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157" y="5704900"/>
            <a:ext cx="803537" cy="1018596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73F3890E-7BE0-4DCB-825A-3EB87272E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8068" y="5096822"/>
            <a:ext cx="1370788" cy="1390278"/>
          </a:xfrm>
          <a:prstGeom prst="rect">
            <a:avLst/>
          </a:prstGeom>
        </p:spPr>
      </p:pic>
      <p:pic>
        <p:nvPicPr>
          <p:cNvPr id="1026" name="Picture 2" descr="Signes du mètre de l'élément indicateur infographique du rouge au vert et  vert au rouge vector illustration Photo Stock - Alamy">
            <a:extLst>
              <a:ext uri="{FF2B5EF4-FFF2-40B4-BE49-F238E27FC236}">
                <a16:creationId xmlns:a16="http://schemas.microsoft.com/office/drawing/2014/main" id="{00FCFD8F-5909-4B05-8FDE-E6887F473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6" b="13634"/>
          <a:stretch/>
        </p:blipFill>
        <p:spPr bwMode="auto">
          <a:xfrm>
            <a:off x="7813945" y="4479059"/>
            <a:ext cx="2140310" cy="201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2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Cuisine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2462_TF02787942.potx" id="{C96F3070-F9C9-4454-81F6-0A9C225E641C}" vid="{2C164769-70AC-4990-B4D7-F24C5B776CEC}"/>
    </a:ext>
  </a:extLst>
</a:theme>
</file>

<file path=ppt/theme/theme2.xml><?xml version="1.0" encoding="utf-8"?>
<a:theme xmlns:a="http://schemas.openxmlformats.org/drawingml/2006/main" name="Thème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9763</TotalTime>
  <Words>857</Words>
  <Application>Microsoft Office PowerPoint</Application>
  <PresentationFormat>Personnalisé</PresentationFormat>
  <Paragraphs>121</Paragraphs>
  <Slides>24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Constantia</vt:lpstr>
      <vt:lpstr>Wingdings</vt:lpstr>
      <vt:lpstr>Cuisine 16x9</vt:lpstr>
      <vt:lpstr>Présentation PowerPoint</vt:lpstr>
      <vt:lpstr>Appel à projets : idées innovantes d’application en lien avec l’alimentation</vt:lpstr>
      <vt:lpstr>Sommaire</vt:lpstr>
      <vt:lpstr>Rappel de l’appel à projets</vt:lpstr>
      <vt:lpstr>Télétravail et alimentation</vt:lpstr>
      <vt:lpstr>Impact du télétravail sur l’alimentation</vt:lpstr>
      <vt:lpstr>Présentation PowerPoint</vt:lpstr>
      <vt:lpstr>Présentation PowerPoint</vt:lpstr>
      <vt:lpstr>Principe de l’application :</vt:lpstr>
      <vt:lpstr>Pour chaque indicateur en dehors des limites :</vt:lpstr>
      <vt:lpstr>Nettoyage du jeu de données (1/4)</vt:lpstr>
      <vt:lpstr>Nettoyage du jeu de données (2/4)</vt:lpstr>
      <vt:lpstr>Nettoyage du jeu de données (3/4)</vt:lpstr>
      <vt:lpstr>Nettoyage du jeu de données (4/4)</vt:lpstr>
      <vt:lpstr>Analyse exploratoire du jeu de données (1/9)</vt:lpstr>
      <vt:lpstr>Analyse exploratoire du jeu de données (2/9)</vt:lpstr>
      <vt:lpstr>Analyse exploratoire du jeu de données (3/9)</vt:lpstr>
      <vt:lpstr>Analyse exploratoire du jeu de données (4/9)</vt:lpstr>
      <vt:lpstr>Analyse exploratoire du jeu de données (5/9)</vt:lpstr>
      <vt:lpstr>Analyse exploratoire du jeu de données (6/9)</vt:lpstr>
      <vt:lpstr>Analyse exploratoire du jeu de données (7/9)</vt:lpstr>
      <vt:lpstr>Analyse exploratoire du jeu de données (8/9)</vt:lpstr>
      <vt:lpstr>Analyse exploratoire du jeu de données (9/9)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Alimentation et télétravail</dc:title>
  <dc:creator>Benoît Meurisse</dc:creator>
  <cp:lastModifiedBy>Benoît Meurisse</cp:lastModifiedBy>
  <cp:revision>46</cp:revision>
  <dcterms:created xsi:type="dcterms:W3CDTF">2022-04-11T18:13:46Z</dcterms:created>
  <dcterms:modified xsi:type="dcterms:W3CDTF">2022-04-29T22:23:34Z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